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83" r:id="rId6"/>
    <p:sldId id="261" r:id="rId7"/>
    <p:sldId id="262" r:id="rId8"/>
    <p:sldId id="263" r:id="rId9"/>
    <p:sldId id="275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6" r:id="rId18"/>
    <p:sldId id="282" r:id="rId19"/>
    <p:sldId id="271" r:id="rId20"/>
    <p:sldId id="272" r:id="rId21"/>
    <p:sldId id="279" r:id="rId22"/>
    <p:sldId id="277" r:id="rId23"/>
    <p:sldId id="278" r:id="rId24"/>
    <p:sldId id="280" r:id="rId25"/>
    <p:sldId id="281" r:id="rId26"/>
    <p:sldId id="273" r:id="rId27"/>
    <p:sldId id="27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3847"/>
  </p:normalViewPr>
  <p:slideViewPr>
    <p:cSldViewPr snapToGrid="0" snapToObjects="1">
      <p:cViewPr varScale="1">
        <p:scale>
          <a:sx n="104" d="100"/>
          <a:sy n="104" d="100"/>
        </p:scale>
        <p:origin x="6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AAA89-E8AD-1646-AE39-1688EB25B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374967-4ADC-A343-9917-3AABDFD7D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6DDD5-F494-2048-A63D-FF5BB1FE4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CA02-0FD3-4041-8F7D-437C0EF438EB}" type="datetimeFigureOut">
              <a:rPr lang="en-US" smtClean="0"/>
              <a:t>3/5/21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F979B-07BB-3643-9205-3A4C001C2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82505-7474-1A4C-8A70-F7CFD80BF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561F-25C4-C64A-926E-FEF3393BD9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556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76D8A-C88C-6F4A-9598-A4500F5B3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D7FD4-C246-B945-A96D-5F9C79C2A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76505-46EC-9E47-8BE6-8422E808D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CA02-0FD3-4041-8F7D-437C0EF438EB}" type="datetimeFigureOut">
              <a:rPr lang="en-US" smtClean="0"/>
              <a:t>3/5/21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AF3FA-5FE9-4546-BE49-FDCDF77E9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49A08-B2FB-744E-A23A-6088CB80B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561F-25C4-C64A-926E-FEF3393BD9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841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A46050-6EB6-CF4B-B2DC-CE860CB03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D9604-6C79-AD44-80D3-339F8E39F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B09C-F26F-6441-9797-9A8135CA3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CA02-0FD3-4041-8F7D-437C0EF438EB}" type="datetimeFigureOut">
              <a:rPr lang="en-US" smtClean="0"/>
              <a:t>3/5/21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7810C-2A45-FD4D-A34C-87D8A5E18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D1B46-8B8B-EA4F-A0EA-05A38222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561F-25C4-C64A-926E-FEF3393BD9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2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64CFC-F5B2-FF49-A101-4E60B815C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C476E-3F58-AF43-ACCE-4641A8499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BFFD3-6572-874A-B8BA-A6D7F7F3B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CA02-0FD3-4041-8F7D-437C0EF438EB}" type="datetimeFigureOut">
              <a:rPr lang="en-US" smtClean="0"/>
              <a:t>3/5/21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A90A2-48F4-DF47-B2E4-23A31F58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4000A-CB76-1849-8A50-7CD25C270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561F-25C4-C64A-926E-FEF3393BD9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00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0D2D7-F669-EC42-999F-85210FE14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FEEBD-BC26-8F44-90D7-83DBC637C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6EE31-53CF-2347-AD4D-1F48EAD06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CA02-0FD3-4041-8F7D-437C0EF438EB}" type="datetimeFigureOut">
              <a:rPr lang="en-US" smtClean="0"/>
              <a:t>3/5/21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20A50-C862-AF43-AE45-6A421E58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DA270-4833-C24D-9501-7A2DFE9F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561F-25C4-C64A-926E-FEF3393BD9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9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E727E-7F41-FD44-86F2-A336D518C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C2FBC-B93A-6C4E-8843-4E102AB2E0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AABD7F-037E-2841-A8A9-6226EFD2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C3895-A7F6-A247-9CBD-B39A671CF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CA02-0FD3-4041-8F7D-437C0EF438EB}" type="datetimeFigureOut">
              <a:rPr lang="en-US" smtClean="0"/>
              <a:t>3/5/21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EB82A-5F38-E249-977F-9E201421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4C320-4029-C047-87B6-03F9747E3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561F-25C4-C64A-926E-FEF3393BD9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2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4E0A0-B968-8A4F-BF1D-C8C494D6B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B768F-85D4-3640-A0C1-A963DD55D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6CB36-0D9C-2143-87C3-F28DFD0A3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0BF53-6633-1743-BC8A-345FF2B79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C4089D-340B-324D-9EA6-44204C366D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367C96-3246-774A-936E-8B0FA413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CA02-0FD3-4041-8F7D-437C0EF438EB}" type="datetimeFigureOut">
              <a:rPr lang="en-US" smtClean="0"/>
              <a:t>3/5/21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EF9529-0D6B-FE4E-A130-C72F0D561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D6E35D-E288-4546-B455-6D081EDA3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561F-25C4-C64A-926E-FEF3393BD9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27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7EAC7-FDF7-594B-AE72-AA5149CA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ACF380-0B2F-E742-BD01-C318214CB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CA02-0FD3-4041-8F7D-437C0EF438EB}" type="datetimeFigureOut">
              <a:rPr lang="en-US" smtClean="0"/>
              <a:t>3/5/21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DDEBB-2202-B74B-94DE-25049A918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5DB356-5939-A24F-9335-ECD085D3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561F-25C4-C64A-926E-FEF3393BD9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99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197FCA-0DEB-084A-9C56-5CDCB14E4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CA02-0FD3-4041-8F7D-437C0EF438EB}" type="datetimeFigureOut">
              <a:rPr lang="en-US" smtClean="0"/>
              <a:t>3/5/21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896E1C-E162-7A44-8ED0-AACCBD98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F6485-352E-CD47-A79D-A1D77DEAB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561F-25C4-C64A-926E-FEF3393BD9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3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028D7-6ACF-A74D-9AAE-4AECCF9FE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8DAB8-0E7B-7545-BDFE-4AE200FAF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DA33B-B853-CD41-A217-C6F4E9703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26BB0-48D4-2342-B523-E0507998E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CA02-0FD3-4041-8F7D-437C0EF438EB}" type="datetimeFigureOut">
              <a:rPr lang="en-US" smtClean="0"/>
              <a:t>3/5/21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15E06-C05A-AA45-92B0-FFA3742C7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F6A82-DC2A-5F40-BE6E-DAFAD7D96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561F-25C4-C64A-926E-FEF3393BD9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B3F55-1ECE-174E-870D-F9FFDA599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E1635B-EE5E-A64E-91D0-0B8535595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187C9-6EA1-E14D-8C9D-5FADC3946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726B9-7313-2546-A1E7-7D6A8827A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CA02-0FD3-4041-8F7D-437C0EF438EB}" type="datetimeFigureOut">
              <a:rPr lang="en-US" smtClean="0"/>
              <a:t>3/5/21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53B4F-BAB3-7341-898F-6F4AA3F0B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E4CE3-4AE0-DE4B-B3F4-4338F89DB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561F-25C4-C64A-926E-FEF3393BD9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7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D4AD85-22E1-884C-AEDA-C611DF874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47695-ED75-7241-8FFF-6B05FDD4F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CE33D-CAA0-5542-B7FA-5AA60C07AE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CCA02-0FD3-4041-8F7D-437C0EF438EB}" type="datetimeFigureOut">
              <a:rPr lang="en-US" smtClean="0"/>
              <a:t>3/5/21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68EFB-0267-3241-A047-ED9EF8DDE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6D5CC-5287-2247-8FD2-32F94BF27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4561F-25C4-C64A-926E-FEF3393BD9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8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BB937-EEDD-934F-B487-3043F22E2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anchor="ctr"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mbria" panose="02040503050406030204" pitchFamily="18" charset="0"/>
              </a:rPr>
              <a:t>Shalom  School Of Theology</a:t>
            </a:r>
            <a:br>
              <a:rPr lang="en-US" sz="5000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US" sz="5000" dirty="0">
                <a:solidFill>
                  <a:schemeClr val="bg1"/>
                </a:solidFill>
                <a:latin typeface="Cambria" panose="02040503050406030204" pitchFamily="18" charset="0"/>
              </a:rPr>
              <a:t>(SSOT)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2F14A-6E42-0C47-AE46-CDF8D7E1D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1" y="4739780"/>
            <a:ext cx="3511233" cy="1523860"/>
          </a:xfrm>
        </p:spPr>
        <p:txBody>
          <a:bodyPr anchor="t">
            <a:noAutofit/>
          </a:bodyPr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Some Tools You Need To Interpret . . .  </a:t>
            </a:r>
            <a:r>
              <a:rPr lang="en-US" sz="3000" i="1" dirty="0">
                <a:solidFill>
                  <a:srgbClr val="FFFF00"/>
                </a:solidFill>
              </a:rPr>
              <a:t>Narratives</a:t>
            </a:r>
            <a:endParaRPr lang="en-US" sz="3000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AED4B-93B9-45FA-94C5-7767A49382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21" r="8746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56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E357-54F3-9E41-AE1A-69947AD8B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3" y="0"/>
            <a:ext cx="10515600" cy="8826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Clarifying The Terms We 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CB421B-9812-7244-AB44-216137A206B1}"/>
              </a:ext>
            </a:extLst>
          </p:cNvPr>
          <p:cNvSpPr txBox="1"/>
          <p:nvPr/>
        </p:nvSpPr>
        <p:spPr>
          <a:xfrm>
            <a:off x="228600" y="882650"/>
            <a:ext cx="227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Meaning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2A7F32-31CA-6242-AE19-BBE3724D9520}"/>
              </a:ext>
            </a:extLst>
          </p:cNvPr>
          <p:cNvSpPr txBox="1"/>
          <p:nvPr/>
        </p:nvSpPr>
        <p:spPr>
          <a:xfrm>
            <a:off x="7744286" y="2240830"/>
            <a:ext cx="36285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Cambria" panose="02040503050406030204" pitchFamily="18" charset="0"/>
              </a:rPr>
              <a:t>Significance refers to how a reader responds to the meaning of a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E48EF4-C738-D546-AE38-9A56D27D65F0}"/>
              </a:ext>
            </a:extLst>
          </p:cNvPr>
          <p:cNvSpPr txBox="1"/>
          <p:nvPr/>
        </p:nvSpPr>
        <p:spPr>
          <a:xfrm>
            <a:off x="228600" y="1363668"/>
            <a:ext cx="3021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Implications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413805-8CE5-E34D-9F35-1B9D5BED58BC}"/>
              </a:ext>
            </a:extLst>
          </p:cNvPr>
          <p:cNvSpPr txBox="1"/>
          <p:nvPr/>
        </p:nvSpPr>
        <p:spPr>
          <a:xfrm>
            <a:off x="228599" y="1848427"/>
            <a:ext cx="2910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Significance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1249917F-0290-A245-AE65-3B203F824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948" y="1363668"/>
            <a:ext cx="47625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E357-54F3-9E41-AE1A-69947AD8B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3" y="0"/>
            <a:ext cx="10515600" cy="8826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Clarifying The Terms We 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CB421B-9812-7244-AB44-216137A206B1}"/>
              </a:ext>
            </a:extLst>
          </p:cNvPr>
          <p:cNvSpPr txBox="1"/>
          <p:nvPr/>
        </p:nvSpPr>
        <p:spPr>
          <a:xfrm>
            <a:off x="228600" y="882650"/>
            <a:ext cx="227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Meaning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E48EF4-C738-D546-AE38-9A56D27D65F0}"/>
              </a:ext>
            </a:extLst>
          </p:cNvPr>
          <p:cNvSpPr txBox="1"/>
          <p:nvPr/>
        </p:nvSpPr>
        <p:spPr>
          <a:xfrm>
            <a:off x="228600" y="1363668"/>
            <a:ext cx="3021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Implications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413805-8CE5-E34D-9F35-1B9D5BED58BC}"/>
              </a:ext>
            </a:extLst>
          </p:cNvPr>
          <p:cNvSpPr txBox="1"/>
          <p:nvPr/>
        </p:nvSpPr>
        <p:spPr>
          <a:xfrm>
            <a:off x="228599" y="1848427"/>
            <a:ext cx="2910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Significance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FFADAF-48E3-2047-B3EF-2A66EA8DBCA8}"/>
              </a:ext>
            </a:extLst>
          </p:cNvPr>
          <p:cNvSpPr txBox="1"/>
          <p:nvPr/>
        </p:nvSpPr>
        <p:spPr>
          <a:xfrm>
            <a:off x="228598" y="2315157"/>
            <a:ext cx="3469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Understanding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2735CB84-0577-9647-811C-D56E49949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875" y="1848427"/>
            <a:ext cx="4214890" cy="2994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2A7F32-31CA-6242-AE19-BBE3724D9520}"/>
              </a:ext>
            </a:extLst>
          </p:cNvPr>
          <p:cNvSpPr txBox="1"/>
          <p:nvPr/>
        </p:nvSpPr>
        <p:spPr>
          <a:xfrm>
            <a:off x="7315661" y="2305615"/>
            <a:ext cx="36285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Cambria" panose="02040503050406030204" pitchFamily="18" charset="0"/>
              </a:rPr>
              <a:t>Understanding refers to the correct mental grasp of an author’s meaning by the reader</a:t>
            </a:r>
          </a:p>
        </p:txBody>
      </p:sp>
    </p:spTree>
    <p:extLst>
      <p:ext uri="{BB962C8B-B14F-4D97-AF65-F5344CB8AC3E}">
        <p14:creationId xmlns:p14="http://schemas.microsoft.com/office/powerpoint/2010/main" val="243344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E357-54F3-9E41-AE1A-69947AD8B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3" y="0"/>
            <a:ext cx="10515600" cy="8826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Clarifying The Terms We 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CB421B-9812-7244-AB44-216137A206B1}"/>
              </a:ext>
            </a:extLst>
          </p:cNvPr>
          <p:cNvSpPr txBox="1"/>
          <p:nvPr/>
        </p:nvSpPr>
        <p:spPr>
          <a:xfrm>
            <a:off x="228600" y="882650"/>
            <a:ext cx="227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Meaning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E48EF4-C738-D546-AE38-9A56D27D65F0}"/>
              </a:ext>
            </a:extLst>
          </p:cNvPr>
          <p:cNvSpPr txBox="1"/>
          <p:nvPr/>
        </p:nvSpPr>
        <p:spPr>
          <a:xfrm>
            <a:off x="228600" y="1363668"/>
            <a:ext cx="3021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Implications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413805-8CE5-E34D-9F35-1B9D5BED58BC}"/>
              </a:ext>
            </a:extLst>
          </p:cNvPr>
          <p:cNvSpPr txBox="1"/>
          <p:nvPr/>
        </p:nvSpPr>
        <p:spPr>
          <a:xfrm>
            <a:off x="228599" y="1848427"/>
            <a:ext cx="2910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Significance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FFADAF-48E3-2047-B3EF-2A66EA8DBCA8}"/>
              </a:ext>
            </a:extLst>
          </p:cNvPr>
          <p:cNvSpPr txBox="1"/>
          <p:nvPr/>
        </p:nvSpPr>
        <p:spPr>
          <a:xfrm>
            <a:off x="228598" y="2315157"/>
            <a:ext cx="3469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Understanding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2A7F32-31CA-6242-AE19-BBE3724D9520}"/>
              </a:ext>
            </a:extLst>
          </p:cNvPr>
          <p:cNvSpPr txBox="1"/>
          <p:nvPr/>
        </p:nvSpPr>
        <p:spPr>
          <a:xfrm>
            <a:off x="3697817" y="4668102"/>
            <a:ext cx="7329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Cambria" panose="02040503050406030204" pitchFamily="18" charset="0"/>
              </a:rPr>
              <a:t>Interpretation refers to the verbal or written expression of a reader’s understanding of an author’s meaning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23A8DB0-1A18-C442-832E-F333D458CB8E}"/>
              </a:ext>
            </a:extLst>
          </p:cNvPr>
          <p:cNvGrpSpPr/>
          <p:nvPr/>
        </p:nvGrpSpPr>
        <p:grpSpPr>
          <a:xfrm>
            <a:off x="4376278" y="1467425"/>
            <a:ext cx="5403095" cy="2994025"/>
            <a:chOff x="2671763" y="3756180"/>
            <a:chExt cx="5403095" cy="2994025"/>
          </a:xfrm>
        </p:grpSpPr>
        <p:pic>
          <p:nvPicPr>
            <p:cNvPr id="12" name="Picture 11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2735CB84-0577-9647-811C-D56E49949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59968" y="3756180"/>
              <a:ext cx="4214890" cy="2994025"/>
            </a:xfrm>
            <a:prstGeom prst="rect">
              <a:avLst/>
            </a:prstGeom>
          </p:spPr>
        </p:pic>
        <p:pic>
          <p:nvPicPr>
            <p:cNvPr id="5" name="Picture 4" descr="Shape, circle&#10;&#10;Description automatically generated">
              <a:extLst>
                <a:ext uri="{FF2B5EF4-FFF2-40B4-BE49-F238E27FC236}">
                  <a16:creationId xmlns:a16="http://schemas.microsoft.com/office/drawing/2014/main" id="{9D996E77-D7B4-6C4E-BCFD-99847A5FA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2671763" y="4082923"/>
              <a:ext cx="1929161" cy="88265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98E12E-6F22-3C44-8B01-868619D71ACA}"/>
                </a:ext>
              </a:extLst>
            </p:cNvPr>
            <p:cNvSpPr/>
            <p:nvPr/>
          </p:nvSpPr>
          <p:spPr>
            <a:xfrm>
              <a:off x="2797331" y="4289575"/>
              <a:ext cx="16780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>
                  <a:latin typeface="Cambria" panose="02040503050406030204" pitchFamily="18" charset="0"/>
                </a:rPr>
                <a:t>Interpretation</a:t>
              </a:r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7FD6070-940B-DD41-B79F-242B848E8B82}"/>
              </a:ext>
            </a:extLst>
          </p:cNvPr>
          <p:cNvSpPr txBox="1"/>
          <p:nvPr/>
        </p:nvSpPr>
        <p:spPr>
          <a:xfrm>
            <a:off x="226739" y="2775375"/>
            <a:ext cx="3370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Interpretation</a:t>
            </a:r>
          </a:p>
        </p:txBody>
      </p:sp>
    </p:spTree>
    <p:extLst>
      <p:ext uri="{BB962C8B-B14F-4D97-AF65-F5344CB8AC3E}">
        <p14:creationId xmlns:p14="http://schemas.microsoft.com/office/powerpoint/2010/main" val="3270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E357-54F3-9E41-AE1A-69947AD8B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3" y="0"/>
            <a:ext cx="10515600" cy="8826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Clarifying The Terms We 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CB421B-9812-7244-AB44-216137A206B1}"/>
              </a:ext>
            </a:extLst>
          </p:cNvPr>
          <p:cNvSpPr txBox="1"/>
          <p:nvPr/>
        </p:nvSpPr>
        <p:spPr>
          <a:xfrm>
            <a:off x="228600" y="882650"/>
            <a:ext cx="227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Meaning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E48EF4-C738-D546-AE38-9A56D27D65F0}"/>
              </a:ext>
            </a:extLst>
          </p:cNvPr>
          <p:cNvSpPr txBox="1"/>
          <p:nvPr/>
        </p:nvSpPr>
        <p:spPr>
          <a:xfrm>
            <a:off x="228600" y="1363668"/>
            <a:ext cx="3021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Implications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413805-8CE5-E34D-9F35-1B9D5BED58BC}"/>
              </a:ext>
            </a:extLst>
          </p:cNvPr>
          <p:cNvSpPr txBox="1"/>
          <p:nvPr/>
        </p:nvSpPr>
        <p:spPr>
          <a:xfrm>
            <a:off x="228599" y="1848427"/>
            <a:ext cx="2910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Significance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FFADAF-48E3-2047-B3EF-2A66EA8DBCA8}"/>
              </a:ext>
            </a:extLst>
          </p:cNvPr>
          <p:cNvSpPr txBox="1"/>
          <p:nvPr/>
        </p:nvSpPr>
        <p:spPr>
          <a:xfrm>
            <a:off x="228598" y="2315157"/>
            <a:ext cx="3469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Understanding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FD6070-940B-DD41-B79F-242B848E8B82}"/>
              </a:ext>
            </a:extLst>
          </p:cNvPr>
          <p:cNvSpPr txBox="1"/>
          <p:nvPr/>
        </p:nvSpPr>
        <p:spPr>
          <a:xfrm>
            <a:off x="226739" y="2775375"/>
            <a:ext cx="3370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Interpretation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FDD3FA-BF2F-044C-A39C-FE12FE9CC009}"/>
              </a:ext>
            </a:extLst>
          </p:cNvPr>
          <p:cNvSpPr txBox="1"/>
          <p:nvPr/>
        </p:nvSpPr>
        <p:spPr>
          <a:xfrm>
            <a:off x="226739" y="3242105"/>
            <a:ext cx="3643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Semantic Range</a:t>
            </a:r>
          </a:p>
        </p:txBody>
      </p: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6EC01671-FC8F-6743-8251-74EA870BC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263" y="917580"/>
            <a:ext cx="3653762" cy="29098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2A7F32-31CA-6242-AE19-BBE3724D9520}"/>
              </a:ext>
            </a:extLst>
          </p:cNvPr>
          <p:cNvSpPr txBox="1"/>
          <p:nvPr/>
        </p:nvSpPr>
        <p:spPr>
          <a:xfrm>
            <a:off x="4738283" y="4041193"/>
            <a:ext cx="6234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Cambria" panose="02040503050406030204" pitchFamily="18" charset="0"/>
              </a:rPr>
              <a:t>The semantic range is the limit of possible meanings allowed by the words (verbal symbols) of a text</a:t>
            </a:r>
          </a:p>
        </p:txBody>
      </p:sp>
    </p:spTree>
    <p:extLst>
      <p:ext uri="{BB962C8B-B14F-4D97-AF65-F5344CB8AC3E}">
        <p14:creationId xmlns:p14="http://schemas.microsoft.com/office/powerpoint/2010/main" val="59844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E357-54F3-9E41-AE1A-69947AD8B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3" y="0"/>
            <a:ext cx="10515600" cy="8826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Clarifying The Terms We 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CB421B-9812-7244-AB44-216137A206B1}"/>
              </a:ext>
            </a:extLst>
          </p:cNvPr>
          <p:cNvSpPr txBox="1"/>
          <p:nvPr/>
        </p:nvSpPr>
        <p:spPr>
          <a:xfrm>
            <a:off x="228600" y="882650"/>
            <a:ext cx="227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Meaning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E48EF4-C738-D546-AE38-9A56D27D65F0}"/>
              </a:ext>
            </a:extLst>
          </p:cNvPr>
          <p:cNvSpPr txBox="1"/>
          <p:nvPr/>
        </p:nvSpPr>
        <p:spPr>
          <a:xfrm>
            <a:off x="228600" y="1363668"/>
            <a:ext cx="3021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Implications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413805-8CE5-E34D-9F35-1B9D5BED58BC}"/>
              </a:ext>
            </a:extLst>
          </p:cNvPr>
          <p:cNvSpPr txBox="1"/>
          <p:nvPr/>
        </p:nvSpPr>
        <p:spPr>
          <a:xfrm>
            <a:off x="228599" y="1848427"/>
            <a:ext cx="2910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Significance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FFADAF-48E3-2047-B3EF-2A66EA8DBCA8}"/>
              </a:ext>
            </a:extLst>
          </p:cNvPr>
          <p:cNvSpPr txBox="1"/>
          <p:nvPr/>
        </p:nvSpPr>
        <p:spPr>
          <a:xfrm>
            <a:off x="228598" y="2315157"/>
            <a:ext cx="3469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Understanding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FD6070-940B-DD41-B79F-242B848E8B82}"/>
              </a:ext>
            </a:extLst>
          </p:cNvPr>
          <p:cNvSpPr txBox="1"/>
          <p:nvPr/>
        </p:nvSpPr>
        <p:spPr>
          <a:xfrm>
            <a:off x="226739" y="2775375"/>
            <a:ext cx="3370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Interpretation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FDD3FA-BF2F-044C-A39C-FE12FE9CC009}"/>
              </a:ext>
            </a:extLst>
          </p:cNvPr>
          <p:cNvSpPr txBox="1"/>
          <p:nvPr/>
        </p:nvSpPr>
        <p:spPr>
          <a:xfrm>
            <a:off x="226739" y="3242105"/>
            <a:ext cx="3643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Semantic Range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2A7F32-31CA-6242-AE19-BBE3724D9520}"/>
              </a:ext>
            </a:extLst>
          </p:cNvPr>
          <p:cNvSpPr txBox="1"/>
          <p:nvPr/>
        </p:nvSpPr>
        <p:spPr>
          <a:xfrm>
            <a:off x="4738283" y="4041193"/>
            <a:ext cx="62345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Cambria" panose="02040503050406030204" pitchFamily="18" charset="0"/>
              </a:rPr>
              <a:t>The specific meaning is the particular meaning that an author has given to a word, phrase, sentence, and the like, in a 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0EBADA-CA74-9749-8EFC-C724FF8FB80A}"/>
              </a:ext>
            </a:extLst>
          </p:cNvPr>
          <p:cNvSpPr txBox="1"/>
          <p:nvPr/>
        </p:nvSpPr>
        <p:spPr>
          <a:xfrm>
            <a:off x="226739" y="3712576"/>
            <a:ext cx="3813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Specific Meaning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E06848C9-AA13-A54B-8E2D-43F687773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020" y="1467424"/>
            <a:ext cx="5603283" cy="224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0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1EE357-54F3-9E41-AE1A-69947AD8B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Old Testament</a:t>
            </a:r>
            <a:b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Outline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7CAEE08-9C89-884F-840B-E29DC7BBF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-33126"/>
            <a:ext cx="7665720" cy="693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44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E357-54F3-9E41-AE1A-69947AD8B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826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Grappling With Old Testament Narratives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CB421B-9812-7244-AB44-216137A206B1}"/>
              </a:ext>
            </a:extLst>
          </p:cNvPr>
          <p:cNvSpPr txBox="1"/>
          <p:nvPr/>
        </p:nvSpPr>
        <p:spPr>
          <a:xfrm>
            <a:off x="191530" y="1203926"/>
            <a:ext cx="3957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7030A0"/>
                </a:solidFill>
                <a:latin typeface="Cambria" panose="02040503050406030204" pitchFamily="18" charset="0"/>
              </a:rPr>
              <a:t>Know The Setting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C417DA-0708-594E-A61A-F0502F400540}"/>
              </a:ext>
            </a:extLst>
          </p:cNvPr>
          <p:cNvSpPr txBox="1"/>
          <p:nvPr/>
        </p:nvSpPr>
        <p:spPr>
          <a:xfrm>
            <a:off x="0" y="590262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1 SAMUEL 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2C47BC-E69B-FF4D-9E9C-5138056C77B1}"/>
              </a:ext>
            </a:extLst>
          </p:cNvPr>
          <p:cNvSpPr txBox="1"/>
          <p:nvPr/>
        </p:nvSpPr>
        <p:spPr>
          <a:xfrm>
            <a:off x="633490" y="1765299"/>
            <a:ext cx="6940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The </a:t>
            </a:r>
            <a:r>
              <a:rPr lang="en-US" sz="3200" b="1" u="sng" dirty="0">
                <a:solidFill>
                  <a:srgbClr val="7030A0"/>
                </a:solidFill>
                <a:latin typeface="Cambria" panose="02040503050406030204" pitchFamily="18" charset="0"/>
              </a:rPr>
              <a:t>Immediate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 Setting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37F69E-B79D-B24C-BED3-24B9D321D9D3}"/>
              </a:ext>
            </a:extLst>
          </p:cNvPr>
          <p:cNvSpPr txBox="1"/>
          <p:nvPr/>
        </p:nvSpPr>
        <p:spPr>
          <a:xfrm>
            <a:off x="1761250" y="4203161"/>
            <a:ext cx="8125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</a:rPr>
              <a:t>War between the Philistines and Israelites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342474-1A3B-3C4D-A7E6-13D5F36694E7}"/>
              </a:ext>
            </a:extLst>
          </p:cNvPr>
          <p:cNvSpPr txBox="1"/>
          <p:nvPr/>
        </p:nvSpPr>
        <p:spPr>
          <a:xfrm>
            <a:off x="1761250" y="4779739"/>
            <a:ext cx="8038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Israel invaded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20BD75-F986-DD46-BFF2-29AC612511D4}"/>
              </a:ext>
            </a:extLst>
          </p:cNvPr>
          <p:cNvSpPr txBox="1"/>
          <p:nvPr/>
        </p:nvSpPr>
        <p:spPr>
          <a:xfrm>
            <a:off x="1761250" y="5347752"/>
            <a:ext cx="8038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Reign of Saul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2E9A04-8638-9847-8FE1-7548AB000458}"/>
              </a:ext>
            </a:extLst>
          </p:cNvPr>
          <p:cNvSpPr txBox="1"/>
          <p:nvPr/>
        </p:nvSpPr>
        <p:spPr>
          <a:xfrm>
            <a:off x="1761250" y="5907568"/>
            <a:ext cx="8038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Valley of </a:t>
            </a:r>
            <a:r>
              <a:rPr lang="en-US" sz="3200" b="1" dirty="0" err="1">
                <a:latin typeface="Cambria" panose="02040503050406030204" pitchFamily="18" charset="0"/>
              </a:rPr>
              <a:t>Elah</a:t>
            </a:r>
            <a:endParaRPr lang="en-US" sz="32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10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1"/>
      <p:bldP spid="9" grpId="0"/>
      <p:bldP spid="12" grpId="1"/>
      <p:bldP spid="13" grpId="0"/>
      <p:bldP spid="14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E357-54F3-9E41-AE1A-69947AD8B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826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Grappling With Old Testament Narratives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CB421B-9812-7244-AB44-216137A206B1}"/>
              </a:ext>
            </a:extLst>
          </p:cNvPr>
          <p:cNvSpPr txBox="1"/>
          <p:nvPr/>
        </p:nvSpPr>
        <p:spPr>
          <a:xfrm>
            <a:off x="191530" y="1203926"/>
            <a:ext cx="3957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7030A0"/>
                </a:solidFill>
                <a:latin typeface="Cambria" panose="02040503050406030204" pitchFamily="18" charset="0"/>
              </a:rPr>
              <a:t>Know The Setting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C417DA-0708-594E-A61A-F0502F400540}"/>
              </a:ext>
            </a:extLst>
          </p:cNvPr>
          <p:cNvSpPr txBox="1"/>
          <p:nvPr/>
        </p:nvSpPr>
        <p:spPr>
          <a:xfrm>
            <a:off x="0" y="590262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1 SAMUEL 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2C47BC-E69B-FF4D-9E9C-5138056C77B1}"/>
              </a:ext>
            </a:extLst>
          </p:cNvPr>
          <p:cNvSpPr txBox="1"/>
          <p:nvPr/>
        </p:nvSpPr>
        <p:spPr>
          <a:xfrm>
            <a:off x="633490" y="1765299"/>
            <a:ext cx="6940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The </a:t>
            </a:r>
            <a:r>
              <a:rPr lang="en-US" sz="3200" b="1" u="sng" dirty="0">
                <a:solidFill>
                  <a:srgbClr val="7030A0"/>
                </a:solidFill>
                <a:latin typeface="Cambria" panose="02040503050406030204" pitchFamily="18" charset="0"/>
              </a:rPr>
              <a:t>Immediate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 Setting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37F69E-B79D-B24C-BED3-24B9D321D9D3}"/>
              </a:ext>
            </a:extLst>
          </p:cNvPr>
          <p:cNvSpPr txBox="1"/>
          <p:nvPr/>
        </p:nvSpPr>
        <p:spPr>
          <a:xfrm>
            <a:off x="1761250" y="4203161"/>
            <a:ext cx="8125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</a:rPr>
              <a:t>War between the Philistines and Israelites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342474-1A3B-3C4D-A7E6-13D5F36694E7}"/>
              </a:ext>
            </a:extLst>
          </p:cNvPr>
          <p:cNvSpPr txBox="1"/>
          <p:nvPr/>
        </p:nvSpPr>
        <p:spPr>
          <a:xfrm>
            <a:off x="1761250" y="4779739"/>
            <a:ext cx="8038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Israel invaded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20BD75-F986-DD46-BFF2-29AC612511D4}"/>
              </a:ext>
            </a:extLst>
          </p:cNvPr>
          <p:cNvSpPr txBox="1"/>
          <p:nvPr/>
        </p:nvSpPr>
        <p:spPr>
          <a:xfrm>
            <a:off x="1761250" y="5347752"/>
            <a:ext cx="8038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Reign of Saul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2E9A04-8638-9847-8FE1-7548AB000458}"/>
              </a:ext>
            </a:extLst>
          </p:cNvPr>
          <p:cNvSpPr txBox="1"/>
          <p:nvPr/>
        </p:nvSpPr>
        <p:spPr>
          <a:xfrm>
            <a:off x="1761250" y="5907568"/>
            <a:ext cx="8038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Valley of </a:t>
            </a:r>
            <a:r>
              <a:rPr lang="en-US" sz="3200" b="1" dirty="0" err="1">
                <a:latin typeface="Cambria" panose="02040503050406030204" pitchFamily="18" charset="0"/>
              </a:rPr>
              <a:t>Elah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3774715-D5ED-F345-A797-11D6FC49C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" y="2391124"/>
            <a:ext cx="99822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1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E357-54F3-9E41-AE1A-69947AD8B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826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Grappling With Old Testament Narratives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CB421B-9812-7244-AB44-216137A206B1}"/>
              </a:ext>
            </a:extLst>
          </p:cNvPr>
          <p:cNvSpPr txBox="1"/>
          <p:nvPr/>
        </p:nvSpPr>
        <p:spPr>
          <a:xfrm>
            <a:off x="191530" y="1203926"/>
            <a:ext cx="3957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7030A0"/>
                </a:solidFill>
                <a:latin typeface="Cambria" panose="02040503050406030204" pitchFamily="18" charset="0"/>
              </a:rPr>
              <a:t>Know The Setting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C417DA-0708-594E-A61A-F0502F400540}"/>
              </a:ext>
            </a:extLst>
          </p:cNvPr>
          <p:cNvSpPr txBox="1"/>
          <p:nvPr/>
        </p:nvSpPr>
        <p:spPr>
          <a:xfrm>
            <a:off x="0" y="590262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1 SAMUEL 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2C47BC-E69B-FF4D-9E9C-5138056C77B1}"/>
              </a:ext>
            </a:extLst>
          </p:cNvPr>
          <p:cNvSpPr txBox="1"/>
          <p:nvPr/>
        </p:nvSpPr>
        <p:spPr>
          <a:xfrm>
            <a:off x="633490" y="1765299"/>
            <a:ext cx="6940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The </a:t>
            </a:r>
            <a:r>
              <a:rPr lang="en-US" sz="3200" b="1" u="sng" dirty="0">
                <a:solidFill>
                  <a:srgbClr val="7030A0"/>
                </a:solidFill>
                <a:latin typeface="Cambria" panose="02040503050406030204" pitchFamily="18" charset="0"/>
              </a:rPr>
              <a:t>Immediate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 Setting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E57C015F-0FA7-A947-9A84-EF2005920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276" y="1310546"/>
            <a:ext cx="4552023" cy="5547454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CA063E13-213A-7842-A764-E0125F62D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45" y="2435971"/>
            <a:ext cx="5623149" cy="391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70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E357-54F3-9E41-AE1A-69947AD8B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826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Grappling With Old Testament Narratives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CB421B-9812-7244-AB44-216137A206B1}"/>
              </a:ext>
            </a:extLst>
          </p:cNvPr>
          <p:cNvSpPr txBox="1"/>
          <p:nvPr/>
        </p:nvSpPr>
        <p:spPr>
          <a:xfrm>
            <a:off x="191530" y="1203926"/>
            <a:ext cx="3957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7030A0"/>
                </a:solidFill>
                <a:latin typeface="Cambria" panose="02040503050406030204" pitchFamily="18" charset="0"/>
              </a:rPr>
              <a:t>Know The Setting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C417DA-0708-594E-A61A-F0502F400540}"/>
              </a:ext>
            </a:extLst>
          </p:cNvPr>
          <p:cNvSpPr txBox="1"/>
          <p:nvPr/>
        </p:nvSpPr>
        <p:spPr>
          <a:xfrm>
            <a:off x="0" y="590262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1 SAMUEL 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2C47BC-E69B-FF4D-9E9C-5138056C77B1}"/>
              </a:ext>
            </a:extLst>
          </p:cNvPr>
          <p:cNvSpPr txBox="1"/>
          <p:nvPr/>
        </p:nvSpPr>
        <p:spPr>
          <a:xfrm>
            <a:off x="633490" y="1765299"/>
            <a:ext cx="6940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The </a:t>
            </a:r>
            <a:r>
              <a:rPr lang="en-US" sz="3200" b="1" u="sng" dirty="0">
                <a:solidFill>
                  <a:srgbClr val="7030A0"/>
                </a:solidFill>
                <a:latin typeface="Cambria" panose="02040503050406030204" pitchFamily="18" charset="0"/>
              </a:rPr>
              <a:t>Immediate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 Setting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D81416-F301-3241-BBCD-2F023890872E}"/>
              </a:ext>
            </a:extLst>
          </p:cNvPr>
          <p:cNvSpPr txBox="1"/>
          <p:nvPr/>
        </p:nvSpPr>
        <p:spPr>
          <a:xfrm>
            <a:off x="633490" y="2329786"/>
            <a:ext cx="6940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The </a:t>
            </a:r>
            <a:r>
              <a:rPr lang="en-US" sz="3200" b="1" u="sng" dirty="0">
                <a:solidFill>
                  <a:srgbClr val="7030A0"/>
                </a:solidFill>
                <a:latin typeface="Cambria" panose="02040503050406030204" pitchFamily="18" charset="0"/>
              </a:rPr>
              <a:t>Wider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 Setting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7DB36F3-1AA3-0341-973D-715A9E6F3AFE}"/>
              </a:ext>
            </a:extLst>
          </p:cNvPr>
          <p:cNvSpPr/>
          <p:nvPr/>
        </p:nvSpPr>
        <p:spPr>
          <a:xfrm>
            <a:off x="5478780" y="4537686"/>
            <a:ext cx="2849879" cy="12192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David vs.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</a:rPr>
              <a:t>Goliath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FD45521-983D-A445-800C-592A5DA7EB89}"/>
              </a:ext>
            </a:extLst>
          </p:cNvPr>
          <p:cNvGrpSpPr/>
          <p:nvPr/>
        </p:nvGrpSpPr>
        <p:grpSpPr>
          <a:xfrm>
            <a:off x="3573780" y="4171926"/>
            <a:ext cx="5044440" cy="1950720"/>
            <a:chOff x="3566160" y="3596640"/>
            <a:chExt cx="5044440" cy="195072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CAAFC49A-32D5-D04F-9C42-A86B5F596CDE}"/>
                </a:ext>
              </a:extLst>
            </p:cNvPr>
            <p:cNvSpPr/>
            <p:nvPr/>
          </p:nvSpPr>
          <p:spPr>
            <a:xfrm>
              <a:off x="3566160" y="3596640"/>
              <a:ext cx="5044440" cy="1950720"/>
            </a:xfrm>
            <a:prstGeom prst="round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C7B0526-8C72-7A4C-9DCE-1BAA0C0D1CA7}"/>
                </a:ext>
              </a:extLst>
            </p:cNvPr>
            <p:cNvSpPr txBox="1"/>
            <p:nvPr/>
          </p:nvSpPr>
          <p:spPr>
            <a:xfrm>
              <a:off x="3882204" y="3787170"/>
              <a:ext cx="127291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</a:rPr>
                <a:t>Life</a:t>
              </a:r>
            </a:p>
            <a:p>
              <a:pPr algn="ctr"/>
              <a:r>
                <a:rPr lang="en-US" sz="3200" b="1" dirty="0">
                  <a:latin typeface="Cambria" panose="02040503050406030204" pitchFamily="18" charset="0"/>
                </a:rPr>
                <a:t>Of </a:t>
              </a:r>
            </a:p>
            <a:p>
              <a:pPr algn="ctr"/>
              <a:r>
                <a:rPr lang="en-US" sz="3200" b="1" dirty="0">
                  <a:latin typeface="Cambria" panose="02040503050406030204" pitchFamily="18" charset="0"/>
                </a:rPr>
                <a:t>David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51CD1F-11E3-BA46-B68C-454C38C995BA}"/>
              </a:ext>
            </a:extLst>
          </p:cNvPr>
          <p:cNvGrpSpPr/>
          <p:nvPr/>
        </p:nvGrpSpPr>
        <p:grpSpPr>
          <a:xfrm>
            <a:off x="641110" y="3135606"/>
            <a:ext cx="10750790" cy="3246120"/>
            <a:chOff x="641110" y="3135606"/>
            <a:chExt cx="10750790" cy="3246120"/>
          </a:xfrm>
        </p:grpSpPr>
        <p:sp>
          <p:nvSpPr>
            <p:cNvPr id="13" name="Trapezium 12">
              <a:extLst>
                <a:ext uri="{FF2B5EF4-FFF2-40B4-BE49-F238E27FC236}">
                  <a16:creationId xmlns:a16="http://schemas.microsoft.com/office/drawing/2014/main" id="{CC9E0684-5961-6048-A539-7A89953C0AB5}"/>
                </a:ext>
              </a:extLst>
            </p:cNvPr>
            <p:cNvSpPr/>
            <p:nvPr/>
          </p:nvSpPr>
          <p:spPr>
            <a:xfrm>
              <a:off x="641110" y="3135606"/>
              <a:ext cx="10750790" cy="3246120"/>
            </a:xfrm>
            <a:prstGeom prst="trapezoid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6A348C-6F5F-C246-81E4-3FDBF56CB1FF}"/>
                </a:ext>
              </a:extLst>
            </p:cNvPr>
            <p:cNvSpPr txBox="1"/>
            <p:nvPr/>
          </p:nvSpPr>
          <p:spPr>
            <a:xfrm>
              <a:off x="1822433" y="3286396"/>
              <a:ext cx="84798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</a:rPr>
                <a:t>Monarchy in Israel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241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95DFB1-2C4F-D642-8DAC-1248E348A874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Basic Components of Communication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81D3BFA9-6894-334D-BD4C-7BC60013E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57" y="1675227"/>
            <a:ext cx="10043886" cy="43941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17BAAF4-9E4C-064A-93D8-1085F7F7AE3E}"/>
              </a:ext>
            </a:extLst>
          </p:cNvPr>
          <p:cNvSpPr/>
          <p:nvPr/>
        </p:nvSpPr>
        <p:spPr>
          <a:xfrm>
            <a:off x="0" y="643467"/>
            <a:ext cx="12192000" cy="7448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</a:rPr>
              <a:t>Where Does Meaning Reside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?</a:t>
            </a:r>
            <a:endParaRPr lang="en-US" sz="32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9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E357-54F3-9E41-AE1A-69947AD8B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826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Grappling With Old Testament Narratives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CB421B-9812-7244-AB44-216137A206B1}"/>
              </a:ext>
            </a:extLst>
          </p:cNvPr>
          <p:cNvSpPr txBox="1"/>
          <p:nvPr/>
        </p:nvSpPr>
        <p:spPr>
          <a:xfrm>
            <a:off x="191530" y="1203926"/>
            <a:ext cx="3957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7030A0"/>
                </a:solidFill>
                <a:latin typeface="Cambria" panose="02040503050406030204" pitchFamily="18" charset="0"/>
              </a:rPr>
              <a:t>Know The Setting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C417DA-0708-594E-A61A-F0502F400540}"/>
              </a:ext>
            </a:extLst>
          </p:cNvPr>
          <p:cNvSpPr txBox="1"/>
          <p:nvPr/>
        </p:nvSpPr>
        <p:spPr>
          <a:xfrm>
            <a:off x="0" y="590262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1 SAMUEL 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2C47BC-E69B-FF4D-9E9C-5138056C77B1}"/>
              </a:ext>
            </a:extLst>
          </p:cNvPr>
          <p:cNvSpPr txBox="1"/>
          <p:nvPr/>
        </p:nvSpPr>
        <p:spPr>
          <a:xfrm>
            <a:off x="633490" y="1765299"/>
            <a:ext cx="6940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The </a:t>
            </a:r>
            <a:r>
              <a:rPr lang="en-US" sz="3200" b="1" u="sng" dirty="0">
                <a:solidFill>
                  <a:srgbClr val="7030A0"/>
                </a:solidFill>
                <a:latin typeface="Cambria" panose="02040503050406030204" pitchFamily="18" charset="0"/>
              </a:rPr>
              <a:t>Immediate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 Setting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D81416-F301-3241-BBCD-2F023890872E}"/>
              </a:ext>
            </a:extLst>
          </p:cNvPr>
          <p:cNvSpPr txBox="1"/>
          <p:nvPr/>
        </p:nvSpPr>
        <p:spPr>
          <a:xfrm>
            <a:off x="633490" y="2329786"/>
            <a:ext cx="6940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The </a:t>
            </a:r>
            <a:r>
              <a:rPr lang="en-US" sz="3200" b="1" u="sng" dirty="0">
                <a:solidFill>
                  <a:srgbClr val="7030A0"/>
                </a:solidFill>
                <a:latin typeface="Cambria" panose="02040503050406030204" pitchFamily="18" charset="0"/>
              </a:rPr>
              <a:t>Wider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 Setting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CC95F9-1306-814F-82CF-0A99FFFA578A}"/>
              </a:ext>
            </a:extLst>
          </p:cNvPr>
          <p:cNvSpPr txBox="1"/>
          <p:nvPr/>
        </p:nvSpPr>
        <p:spPr>
          <a:xfrm>
            <a:off x="633490" y="2911447"/>
            <a:ext cx="6940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The </a:t>
            </a:r>
            <a:r>
              <a:rPr lang="en-US" sz="3200" b="1" u="sng" dirty="0">
                <a:solidFill>
                  <a:srgbClr val="7030A0"/>
                </a:solidFill>
                <a:latin typeface="Cambria" panose="02040503050406030204" pitchFamily="18" charset="0"/>
              </a:rPr>
              <a:t>Whole-Bible</a:t>
            </a: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 Setting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3F594AEC-36B9-704D-833B-2D9F4A8F5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89" y="3496222"/>
            <a:ext cx="11558509" cy="6937478"/>
          </a:xfrm>
          <a:prstGeom prst="rect">
            <a:avLst/>
          </a:prstGeom>
        </p:spPr>
      </p:pic>
      <p:sp>
        <p:nvSpPr>
          <p:cNvPr id="3" name="Down Arrow 2">
            <a:extLst>
              <a:ext uri="{FF2B5EF4-FFF2-40B4-BE49-F238E27FC236}">
                <a16:creationId xmlns:a16="http://schemas.microsoft.com/office/drawing/2014/main" id="{428A8DD6-F0B8-7049-9E4D-B6A68DB541E2}"/>
              </a:ext>
            </a:extLst>
          </p:cNvPr>
          <p:cNvSpPr/>
          <p:nvPr/>
        </p:nvSpPr>
        <p:spPr>
          <a:xfrm rot="10800000">
            <a:off x="3200399" y="5288278"/>
            <a:ext cx="274320" cy="502921"/>
          </a:xfrm>
          <a:prstGeom prst="downArrow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1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E357-54F3-9E41-AE1A-69947AD8B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826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Grappling With Old Testament Narratives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C417DA-0708-594E-A61A-F0502F400540}"/>
              </a:ext>
            </a:extLst>
          </p:cNvPr>
          <p:cNvSpPr txBox="1"/>
          <p:nvPr/>
        </p:nvSpPr>
        <p:spPr>
          <a:xfrm>
            <a:off x="0" y="590262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1 SAMUEL 17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D8A60BE-39D4-CE4B-9007-A55863500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477" y="1068357"/>
            <a:ext cx="10310580" cy="586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85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E357-54F3-9E41-AE1A-69947AD8B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826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Grappling With Old Testament Narratives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CB421B-9812-7244-AB44-216137A206B1}"/>
              </a:ext>
            </a:extLst>
          </p:cNvPr>
          <p:cNvSpPr txBox="1"/>
          <p:nvPr/>
        </p:nvSpPr>
        <p:spPr>
          <a:xfrm>
            <a:off x="191530" y="1203926"/>
            <a:ext cx="8067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7030A0"/>
                </a:solidFill>
                <a:latin typeface="Cambria" panose="02040503050406030204" pitchFamily="18" charset="0"/>
              </a:rPr>
              <a:t>Identify The Characters (Major &amp; Minor)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C417DA-0708-594E-A61A-F0502F400540}"/>
              </a:ext>
            </a:extLst>
          </p:cNvPr>
          <p:cNvSpPr txBox="1"/>
          <p:nvPr/>
        </p:nvSpPr>
        <p:spPr>
          <a:xfrm>
            <a:off x="0" y="590262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1 SAMUEL 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2C47BC-E69B-FF4D-9E9C-5138056C77B1}"/>
              </a:ext>
            </a:extLst>
          </p:cNvPr>
          <p:cNvSpPr txBox="1"/>
          <p:nvPr/>
        </p:nvSpPr>
        <p:spPr>
          <a:xfrm>
            <a:off x="633490" y="1765299"/>
            <a:ext cx="497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GB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The central character:</a:t>
            </a:r>
            <a:endParaRPr lang="en-US" sz="3200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295232-D3EB-3B48-BDA4-FE6959239957}"/>
              </a:ext>
            </a:extLst>
          </p:cNvPr>
          <p:cNvSpPr txBox="1"/>
          <p:nvPr/>
        </p:nvSpPr>
        <p:spPr>
          <a:xfrm>
            <a:off x="6254887" y="1777000"/>
            <a:ext cx="1484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</a:rPr>
              <a:t>David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5FBC94-08FF-4841-81FF-97B8601EDD9E}"/>
              </a:ext>
            </a:extLst>
          </p:cNvPr>
          <p:cNvSpPr txBox="1"/>
          <p:nvPr/>
        </p:nvSpPr>
        <p:spPr>
          <a:xfrm>
            <a:off x="633490" y="2318546"/>
            <a:ext cx="5828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GB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The secondary characters:</a:t>
            </a:r>
            <a:endParaRPr lang="en-US" sz="3200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0D3170-EBE6-E440-A526-EC25BD1C31DB}"/>
              </a:ext>
            </a:extLst>
          </p:cNvPr>
          <p:cNvSpPr txBox="1"/>
          <p:nvPr/>
        </p:nvSpPr>
        <p:spPr>
          <a:xfrm>
            <a:off x="6085084" y="2314483"/>
            <a:ext cx="205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</a:rPr>
              <a:t>Goliath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694350-9EB2-2743-86D7-73214F2D076F}"/>
              </a:ext>
            </a:extLst>
          </p:cNvPr>
          <p:cNvSpPr txBox="1"/>
          <p:nvPr/>
        </p:nvSpPr>
        <p:spPr>
          <a:xfrm>
            <a:off x="7883404" y="2310420"/>
            <a:ext cx="205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</a:rPr>
              <a:t>Saul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3F724E-D579-C744-BBC1-D2008458ED2C}"/>
              </a:ext>
            </a:extLst>
          </p:cNvPr>
          <p:cNvSpPr txBox="1"/>
          <p:nvPr/>
        </p:nvSpPr>
        <p:spPr>
          <a:xfrm>
            <a:off x="633490" y="2840265"/>
            <a:ext cx="5828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GB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The supportive characters:</a:t>
            </a:r>
            <a:endParaRPr lang="en-US" sz="3200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4EFAB1-0D58-3547-9960-2ECDFA409276}"/>
              </a:ext>
            </a:extLst>
          </p:cNvPr>
          <p:cNvSpPr txBox="1"/>
          <p:nvPr/>
        </p:nvSpPr>
        <p:spPr>
          <a:xfrm>
            <a:off x="6085085" y="2836202"/>
            <a:ext cx="179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</a:rPr>
              <a:t>Jesse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8C3E51-72AC-554F-9662-C6AC521138DA}"/>
              </a:ext>
            </a:extLst>
          </p:cNvPr>
          <p:cNvSpPr txBox="1"/>
          <p:nvPr/>
        </p:nvSpPr>
        <p:spPr>
          <a:xfrm>
            <a:off x="6085084" y="3326393"/>
            <a:ext cx="179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</a:rPr>
              <a:t>Eliab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1096E0-8234-5E49-94C8-FAA4B2AD3CD6}"/>
              </a:ext>
            </a:extLst>
          </p:cNvPr>
          <p:cNvSpPr txBox="1"/>
          <p:nvPr/>
        </p:nvSpPr>
        <p:spPr>
          <a:xfrm>
            <a:off x="8179451" y="2895195"/>
            <a:ext cx="179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</a:rPr>
              <a:t>Abner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ACC179-086B-9C4C-94EF-86A1A35C5CBB}"/>
              </a:ext>
            </a:extLst>
          </p:cNvPr>
          <p:cNvSpPr txBox="1"/>
          <p:nvPr/>
        </p:nvSpPr>
        <p:spPr>
          <a:xfrm>
            <a:off x="8330821" y="3326392"/>
            <a:ext cx="179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</a:rPr>
              <a:t>Soldiers</a:t>
            </a:r>
          </a:p>
        </p:txBody>
      </p:sp>
    </p:spTree>
    <p:extLst>
      <p:ext uri="{BB962C8B-B14F-4D97-AF65-F5344CB8AC3E}">
        <p14:creationId xmlns:p14="http://schemas.microsoft.com/office/powerpoint/2010/main" val="242945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E357-54F3-9E41-AE1A-69947AD8B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826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Grappling With Old Testament Narratives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CB421B-9812-7244-AB44-216137A206B1}"/>
              </a:ext>
            </a:extLst>
          </p:cNvPr>
          <p:cNvSpPr txBox="1"/>
          <p:nvPr/>
        </p:nvSpPr>
        <p:spPr>
          <a:xfrm>
            <a:off x="191530" y="1203926"/>
            <a:ext cx="8067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>
                <a:solidFill>
                  <a:srgbClr val="7030A0"/>
                </a:solidFill>
                <a:latin typeface="Cambria" panose="02040503050406030204" pitchFamily="18" charset="0"/>
              </a:rPr>
              <a:t>Identify The Characters (Major &amp; Minor)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C417DA-0708-594E-A61A-F0502F400540}"/>
              </a:ext>
            </a:extLst>
          </p:cNvPr>
          <p:cNvSpPr txBox="1"/>
          <p:nvPr/>
        </p:nvSpPr>
        <p:spPr>
          <a:xfrm>
            <a:off x="0" y="590262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1 SAMUEL 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2C47BC-E69B-FF4D-9E9C-5138056C77B1}"/>
              </a:ext>
            </a:extLst>
          </p:cNvPr>
          <p:cNvSpPr txBox="1"/>
          <p:nvPr/>
        </p:nvSpPr>
        <p:spPr>
          <a:xfrm>
            <a:off x="633490" y="1765299"/>
            <a:ext cx="497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GB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The central character:</a:t>
            </a:r>
            <a:endParaRPr lang="en-US" sz="3200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295232-D3EB-3B48-BDA4-FE6959239957}"/>
              </a:ext>
            </a:extLst>
          </p:cNvPr>
          <p:cNvSpPr txBox="1"/>
          <p:nvPr/>
        </p:nvSpPr>
        <p:spPr>
          <a:xfrm>
            <a:off x="6254887" y="1777000"/>
            <a:ext cx="1484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</a:rPr>
              <a:t>David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5FBC94-08FF-4841-81FF-97B8601EDD9E}"/>
              </a:ext>
            </a:extLst>
          </p:cNvPr>
          <p:cNvSpPr txBox="1"/>
          <p:nvPr/>
        </p:nvSpPr>
        <p:spPr>
          <a:xfrm>
            <a:off x="633490" y="2318546"/>
            <a:ext cx="5828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GB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The secondary characters:</a:t>
            </a:r>
            <a:endParaRPr lang="en-US" sz="3200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0D3170-EBE6-E440-A526-EC25BD1C31DB}"/>
              </a:ext>
            </a:extLst>
          </p:cNvPr>
          <p:cNvSpPr txBox="1"/>
          <p:nvPr/>
        </p:nvSpPr>
        <p:spPr>
          <a:xfrm>
            <a:off x="6085084" y="2314483"/>
            <a:ext cx="205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</a:rPr>
              <a:t>Goliath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694350-9EB2-2743-86D7-73214F2D076F}"/>
              </a:ext>
            </a:extLst>
          </p:cNvPr>
          <p:cNvSpPr txBox="1"/>
          <p:nvPr/>
        </p:nvSpPr>
        <p:spPr>
          <a:xfrm>
            <a:off x="7883404" y="2310420"/>
            <a:ext cx="205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</a:rPr>
              <a:t>Saul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3F724E-D579-C744-BBC1-D2008458ED2C}"/>
              </a:ext>
            </a:extLst>
          </p:cNvPr>
          <p:cNvSpPr txBox="1"/>
          <p:nvPr/>
        </p:nvSpPr>
        <p:spPr>
          <a:xfrm>
            <a:off x="633490" y="2840265"/>
            <a:ext cx="5828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GB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The supportive characters:</a:t>
            </a:r>
            <a:endParaRPr lang="en-US" sz="3200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4EFAB1-0D58-3547-9960-2ECDFA409276}"/>
              </a:ext>
            </a:extLst>
          </p:cNvPr>
          <p:cNvSpPr txBox="1"/>
          <p:nvPr/>
        </p:nvSpPr>
        <p:spPr>
          <a:xfrm>
            <a:off x="6085085" y="2836202"/>
            <a:ext cx="179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</a:rPr>
              <a:t>Jesse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8C3E51-72AC-554F-9662-C6AC521138DA}"/>
              </a:ext>
            </a:extLst>
          </p:cNvPr>
          <p:cNvSpPr txBox="1"/>
          <p:nvPr/>
        </p:nvSpPr>
        <p:spPr>
          <a:xfrm>
            <a:off x="6085084" y="3326393"/>
            <a:ext cx="179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</a:rPr>
              <a:t>Eliab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1096E0-8234-5E49-94C8-FAA4B2AD3CD6}"/>
              </a:ext>
            </a:extLst>
          </p:cNvPr>
          <p:cNvSpPr txBox="1"/>
          <p:nvPr/>
        </p:nvSpPr>
        <p:spPr>
          <a:xfrm>
            <a:off x="8179451" y="2895195"/>
            <a:ext cx="179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</a:rPr>
              <a:t>Abner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ACC179-086B-9C4C-94EF-86A1A35C5CBB}"/>
              </a:ext>
            </a:extLst>
          </p:cNvPr>
          <p:cNvSpPr txBox="1"/>
          <p:nvPr/>
        </p:nvSpPr>
        <p:spPr>
          <a:xfrm>
            <a:off x="8330821" y="3326392"/>
            <a:ext cx="179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</a:rPr>
              <a:t>Soldiers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5E1E870-E316-364E-B23B-D6A8D1BD5998}"/>
              </a:ext>
            </a:extLst>
          </p:cNvPr>
          <p:cNvSpPr/>
          <p:nvPr/>
        </p:nvSpPr>
        <p:spPr>
          <a:xfrm>
            <a:off x="633490" y="1765299"/>
            <a:ext cx="9165830" cy="1129896"/>
          </a:xfrm>
          <a:prstGeom prst="round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4434E5-93E9-F24F-A3A7-9ED067A61DAA}"/>
              </a:ext>
            </a:extLst>
          </p:cNvPr>
          <p:cNvSpPr txBox="1"/>
          <p:nvPr/>
        </p:nvSpPr>
        <p:spPr>
          <a:xfrm>
            <a:off x="633490" y="3991252"/>
            <a:ext cx="497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  <a:latin typeface="Cambria" panose="02040503050406030204" pitchFamily="18" charset="0"/>
              </a:rPr>
              <a:t>How are they portrayed?</a:t>
            </a:r>
            <a:endParaRPr lang="en-US" sz="3200" b="1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08FBE8-A088-554B-AF61-502F61273C81}"/>
              </a:ext>
            </a:extLst>
          </p:cNvPr>
          <p:cNvSpPr txBox="1"/>
          <p:nvPr/>
        </p:nvSpPr>
        <p:spPr>
          <a:xfrm>
            <a:off x="6282072" y="3991251"/>
            <a:ext cx="497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  <a:latin typeface="Cambria" panose="02040503050406030204" pitchFamily="18" charset="0"/>
              </a:rPr>
              <a:t>Actions: </a:t>
            </a:r>
            <a:r>
              <a:rPr lang="en-GB" sz="3200" b="1" i="1" dirty="0">
                <a:solidFill>
                  <a:srgbClr val="00B050"/>
                </a:solidFill>
                <a:latin typeface="Cambria" panose="02040503050406030204" pitchFamily="18" charset="0"/>
              </a:rPr>
              <a:t>Good or Bad?</a:t>
            </a:r>
            <a:endParaRPr lang="en-US" sz="3200" b="1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978EE9-1299-6B4B-9BC0-DBE5EE70A228}"/>
              </a:ext>
            </a:extLst>
          </p:cNvPr>
          <p:cNvSpPr txBox="1"/>
          <p:nvPr/>
        </p:nvSpPr>
        <p:spPr>
          <a:xfrm>
            <a:off x="6254887" y="4488069"/>
            <a:ext cx="497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  <a:latin typeface="Cambria" panose="02040503050406030204" pitchFamily="18" charset="0"/>
              </a:rPr>
              <a:t>Motives: </a:t>
            </a:r>
            <a:r>
              <a:rPr lang="en-GB" sz="3200" b="1" i="1" dirty="0">
                <a:solidFill>
                  <a:srgbClr val="00B050"/>
                </a:solidFill>
                <a:latin typeface="Cambria" panose="02040503050406030204" pitchFamily="18" charset="0"/>
              </a:rPr>
              <a:t>Good or Bad?</a:t>
            </a:r>
            <a:endParaRPr lang="en-US" sz="3200" b="1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812BD2-99D2-354C-A71C-9FEEAA2C0256}"/>
              </a:ext>
            </a:extLst>
          </p:cNvPr>
          <p:cNvSpPr txBox="1"/>
          <p:nvPr/>
        </p:nvSpPr>
        <p:spPr>
          <a:xfrm>
            <a:off x="6224407" y="5034598"/>
            <a:ext cx="1924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B050"/>
                </a:solidFill>
                <a:latin typeface="Cambria" panose="02040503050406030204" pitchFamily="18" charset="0"/>
              </a:rPr>
              <a:t>Mixture</a:t>
            </a:r>
            <a:r>
              <a:rPr lang="en-GB" sz="3200" b="1" i="1" dirty="0">
                <a:solidFill>
                  <a:srgbClr val="00B050"/>
                </a:solidFill>
                <a:latin typeface="Cambria" panose="02040503050406030204" pitchFamily="18" charset="0"/>
              </a:rPr>
              <a:t>?</a:t>
            </a:r>
            <a:endParaRPr lang="en-US" sz="3200" b="1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00DB46-D577-0946-9B02-C78B88F49215}"/>
              </a:ext>
            </a:extLst>
          </p:cNvPr>
          <p:cNvSpPr txBox="1"/>
          <p:nvPr/>
        </p:nvSpPr>
        <p:spPr>
          <a:xfrm>
            <a:off x="633490" y="5661133"/>
            <a:ext cx="5828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GB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God the Main Character:</a:t>
            </a:r>
            <a:endParaRPr lang="en-US" sz="3200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76CC60-680A-2249-A976-75F6C27D0031}"/>
              </a:ext>
            </a:extLst>
          </p:cNvPr>
          <p:cNvSpPr txBox="1"/>
          <p:nvPr/>
        </p:nvSpPr>
        <p:spPr>
          <a:xfrm>
            <a:off x="6254886" y="5682963"/>
            <a:ext cx="5828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rgbClr val="00B050"/>
                </a:solidFill>
                <a:latin typeface="Cambria" panose="02040503050406030204" pitchFamily="18" charset="0"/>
              </a:rPr>
              <a:t>What can we learn about HIM?</a:t>
            </a:r>
            <a:endParaRPr lang="en-US" sz="3200" b="1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13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E357-54F3-9E41-AE1A-69947AD8B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826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Grappling With Old Testament Narratives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C417DA-0708-594E-A61A-F0502F400540}"/>
              </a:ext>
            </a:extLst>
          </p:cNvPr>
          <p:cNvSpPr txBox="1"/>
          <p:nvPr/>
        </p:nvSpPr>
        <p:spPr>
          <a:xfrm>
            <a:off x="0" y="590262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1 SAMUEL 17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E2FC9BC-7F4B-6446-B4CC-E97CC58B0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48" y="1154429"/>
            <a:ext cx="12194847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94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E357-54F3-9E41-AE1A-69947AD8B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826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Grappling With Old Testament Narratives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C417DA-0708-594E-A61A-F0502F400540}"/>
              </a:ext>
            </a:extLst>
          </p:cNvPr>
          <p:cNvSpPr txBox="1"/>
          <p:nvPr/>
        </p:nvSpPr>
        <p:spPr>
          <a:xfrm>
            <a:off x="0" y="590262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1 SAMUEL 17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A836EC11-7BF6-364C-9F3C-1E9BB30EF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47" y="1175037"/>
            <a:ext cx="11898239" cy="466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69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E357-54F3-9E41-AE1A-69947AD8B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826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Grappling With Old Testament Narratives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55D811-6C3B-1F41-89B9-FE4D364C501A}"/>
              </a:ext>
            </a:extLst>
          </p:cNvPr>
          <p:cNvGrpSpPr/>
          <p:nvPr/>
        </p:nvGrpSpPr>
        <p:grpSpPr>
          <a:xfrm>
            <a:off x="670560" y="882650"/>
            <a:ext cx="10728960" cy="5563870"/>
            <a:chOff x="670560" y="882650"/>
            <a:chExt cx="10728960" cy="556387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A744910-44E0-3241-91A1-9CD0A14781A8}"/>
                </a:ext>
              </a:extLst>
            </p:cNvPr>
            <p:cNvSpPr/>
            <p:nvPr/>
          </p:nvSpPr>
          <p:spPr>
            <a:xfrm>
              <a:off x="670560" y="882650"/>
              <a:ext cx="10728960" cy="5563870"/>
            </a:xfrm>
            <a:prstGeom prst="rect">
              <a:avLst/>
            </a:prstGeom>
            <a:noFill/>
            <a:ln w="127000" cmpd="tri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3E6AAA-992C-9149-B0F9-A3918E0B5B58}"/>
                </a:ext>
              </a:extLst>
            </p:cNvPr>
            <p:cNvSpPr/>
            <p:nvPr/>
          </p:nvSpPr>
          <p:spPr>
            <a:xfrm>
              <a:off x="883920" y="1019810"/>
              <a:ext cx="10302240" cy="5183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GB" sz="2800" dirty="0">
                  <a:latin typeface="Cambria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Read </a:t>
              </a:r>
              <a:r>
                <a:rPr lang="en-GB" sz="2800" b="1" dirty="0">
                  <a:latin typeface="Cambria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GENESIS 22:1-19</a:t>
              </a:r>
              <a:r>
                <a:rPr lang="en-GB" sz="2800" dirty="0">
                  <a:latin typeface="Cambria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. </a:t>
              </a:r>
              <a:endParaRPr lang="en-SG" sz="2800" dirty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endParaRPr lang="en-SG" sz="2800" dirty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GB" sz="2800" dirty="0">
                  <a:latin typeface="Cambria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Grapple with this narrative using what you have learnt from </a:t>
              </a:r>
              <a:r>
                <a:rPr lang="en-US" sz="2800" b="1" i="1" cap="small" dirty="0">
                  <a:latin typeface="Cambria" panose="02040503050406030204" pitchFamily="18" charset="0"/>
                  <a:ea typeface="SimSun" panose="02010600030101010101" pitchFamily="2" charset="-122"/>
                  <a:cs typeface="Times New Roman (Body CS)"/>
                </a:rPr>
                <a:t>Know The Setting, Identify The Characters (Major &amp; Minor), Understand The Plot, Locate And Observe The Narrator </a:t>
              </a:r>
              <a:r>
                <a:rPr lang="en-US" sz="2800" dirty="0">
                  <a:latin typeface="Cambria" panose="02040503050406030204" pitchFamily="18" charset="0"/>
                  <a:ea typeface="SimSun" panose="02010600030101010101" pitchFamily="2" charset="-122"/>
                  <a:cs typeface="Times New Roman (Body CS)"/>
                </a:rPr>
                <a:t>and </a:t>
              </a:r>
              <a:r>
                <a:rPr lang="en-US" sz="2800" b="1" i="1" cap="small" dirty="0">
                  <a:latin typeface="Cambria" panose="02040503050406030204" pitchFamily="18" charset="0"/>
                  <a:ea typeface="SimSun" panose="02010600030101010101" pitchFamily="2" charset="-122"/>
                  <a:cs typeface="Times New Roman (Body CS)"/>
                </a:rPr>
                <a:t>Don’t Walk Away Unaffected</a:t>
              </a:r>
              <a:endParaRPr lang="en-SG" sz="2800" dirty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2800" dirty="0">
                  <a:latin typeface="Cambria" panose="02040503050406030204" pitchFamily="18" charset="0"/>
                  <a:ea typeface="SimSun" panose="02010600030101010101" pitchFamily="2" charset="-122"/>
                  <a:cs typeface="Times New Roman (Body CS)"/>
                </a:rPr>
                <a:t> </a:t>
              </a:r>
              <a:endParaRPr lang="en-SG" sz="2800" dirty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2800" dirty="0">
                  <a:latin typeface="Cambria" panose="02040503050406030204" pitchFamily="18" charset="0"/>
                  <a:ea typeface="SimSun" panose="02010600030101010101" pitchFamily="2" charset="-122"/>
                  <a:cs typeface="Times New Roman (Body CS)"/>
                </a:rPr>
                <a:t>Share the fruits of your exercise with the rest of us </a:t>
              </a:r>
              <a:r>
                <a:rPr lang="en-US" sz="2800" dirty="0">
                  <a:latin typeface="Cambria" panose="02040503050406030204" pitchFamily="18" charset="0"/>
                  <a:ea typeface="SimSun" panose="02010600030101010101" pitchFamily="2" charset="-122"/>
                  <a:cs typeface="Times New Roman (Body CS)"/>
                  <a:sym typeface="Wingdings" pitchFamily="2" charset="2"/>
                </a:rPr>
                <a:t></a:t>
              </a:r>
              <a:endParaRPr lang="en-SG" sz="2800" dirty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A615089-CC33-1743-B848-0208C8CCF74D}"/>
              </a:ext>
            </a:extLst>
          </p:cNvPr>
          <p:cNvSpPr/>
          <p:nvPr/>
        </p:nvSpPr>
        <p:spPr>
          <a:xfrm>
            <a:off x="1708971" y="1397010"/>
            <a:ext cx="3396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~~~~~~~~~~~~~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16C365-884F-6443-9FA0-5FB8BBF03332}"/>
              </a:ext>
            </a:extLst>
          </p:cNvPr>
          <p:cNvSpPr/>
          <p:nvPr/>
        </p:nvSpPr>
        <p:spPr>
          <a:xfrm>
            <a:off x="10149841" y="2679997"/>
            <a:ext cx="1166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====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3B07C0-3795-6149-BD5D-23BDBBB29038}"/>
              </a:ext>
            </a:extLst>
          </p:cNvPr>
          <p:cNvSpPr/>
          <p:nvPr/>
        </p:nvSpPr>
        <p:spPr>
          <a:xfrm>
            <a:off x="853440" y="3349807"/>
            <a:ext cx="2316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==========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A374FD-1B48-EC47-B74F-E75528D275B1}"/>
              </a:ext>
            </a:extLst>
          </p:cNvPr>
          <p:cNvSpPr/>
          <p:nvPr/>
        </p:nvSpPr>
        <p:spPr>
          <a:xfrm>
            <a:off x="3265446" y="3368040"/>
            <a:ext cx="7920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====================================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E357-54F3-9E41-AE1A-69947AD8B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826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Grappling With Old Testament Narratives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55D811-6C3B-1F41-89B9-FE4D364C501A}"/>
              </a:ext>
            </a:extLst>
          </p:cNvPr>
          <p:cNvGrpSpPr/>
          <p:nvPr/>
        </p:nvGrpSpPr>
        <p:grpSpPr>
          <a:xfrm>
            <a:off x="670560" y="882650"/>
            <a:ext cx="10728960" cy="5563870"/>
            <a:chOff x="670560" y="882650"/>
            <a:chExt cx="10728960" cy="556387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A744910-44E0-3241-91A1-9CD0A14781A8}"/>
                </a:ext>
              </a:extLst>
            </p:cNvPr>
            <p:cNvSpPr/>
            <p:nvPr/>
          </p:nvSpPr>
          <p:spPr>
            <a:xfrm>
              <a:off x="670560" y="882650"/>
              <a:ext cx="10728960" cy="5563870"/>
            </a:xfrm>
            <a:prstGeom prst="rect">
              <a:avLst/>
            </a:prstGeom>
            <a:noFill/>
            <a:ln w="127000" cmpd="tri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3E6AAA-992C-9149-B0F9-A3918E0B5B58}"/>
                </a:ext>
              </a:extLst>
            </p:cNvPr>
            <p:cNvSpPr/>
            <p:nvPr/>
          </p:nvSpPr>
          <p:spPr>
            <a:xfrm>
              <a:off x="883920" y="1019810"/>
              <a:ext cx="10302240" cy="5183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GB" sz="2800" dirty="0">
                  <a:latin typeface="Cambria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Read </a:t>
              </a:r>
              <a:r>
                <a:rPr lang="en-GB" sz="2800" b="1" dirty="0">
                  <a:latin typeface="Cambria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GENESIS 22:1-19</a:t>
              </a:r>
              <a:r>
                <a:rPr lang="en-GB" sz="2800" dirty="0">
                  <a:latin typeface="Cambria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. </a:t>
              </a:r>
              <a:endParaRPr lang="en-SG" sz="2800" dirty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endParaRPr lang="en-SG" sz="2800" dirty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GB" sz="2800" dirty="0">
                  <a:latin typeface="Cambria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Grapple with this narrative using what you have learnt from </a:t>
              </a:r>
              <a:r>
                <a:rPr lang="en-US" sz="2800" b="1" i="1" cap="small" dirty="0">
                  <a:latin typeface="Cambria" panose="02040503050406030204" pitchFamily="18" charset="0"/>
                  <a:ea typeface="SimSun" panose="02010600030101010101" pitchFamily="2" charset="-122"/>
                  <a:cs typeface="Times New Roman (Body CS)"/>
                </a:rPr>
                <a:t>Know The Setting, Identify The Characters (Major &amp; Minor), Understand The Plot, Locate And Observe The Narrator </a:t>
              </a:r>
              <a:r>
                <a:rPr lang="en-US" sz="2800" dirty="0">
                  <a:latin typeface="Cambria" panose="02040503050406030204" pitchFamily="18" charset="0"/>
                  <a:ea typeface="SimSun" panose="02010600030101010101" pitchFamily="2" charset="-122"/>
                  <a:cs typeface="Times New Roman (Body CS)"/>
                </a:rPr>
                <a:t>and </a:t>
              </a:r>
              <a:r>
                <a:rPr lang="en-US" sz="2800" b="1" i="1" cap="small" dirty="0">
                  <a:latin typeface="Cambria" panose="02040503050406030204" pitchFamily="18" charset="0"/>
                  <a:ea typeface="SimSun" panose="02010600030101010101" pitchFamily="2" charset="-122"/>
                  <a:cs typeface="Times New Roman (Body CS)"/>
                </a:rPr>
                <a:t>Don’t Walk Away Unaffected</a:t>
              </a:r>
              <a:endParaRPr lang="en-SG" sz="2800" dirty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2800" dirty="0">
                  <a:latin typeface="Cambria" panose="02040503050406030204" pitchFamily="18" charset="0"/>
                  <a:ea typeface="SimSun" panose="02010600030101010101" pitchFamily="2" charset="-122"/>
                  <a:cs typeface="Times New Roman (Body CS)"/>
                </a:rPr>
                <a:t> </a:t>
              </a:r>
              <a:endParaRPr lang="en-SG" sz="2800" dirty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2800" dirty="0">
                  <a:latin typeface="Cambria" panose="02040503050406030204" pitchFamily="18" charset="0"/>
                  <a:ea typeface="SimSun" panose="02010600030101010101" pitchFamily="2" charset="-122"/>
                  <a:cs typeface="Times New Roman (Body CS)"/>
                </a:rPr>
                <a:t>Share the fruits of your </a:t>
              </a:r>
              <a:r>
                <a: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SimSun" panose="02010600030101010101" pitchFamily="2" charset="-122"/>
                  <a:cs typeface="Times New Roman (Body CS)"/>
                </a:rPr>
                <a:t>exercise</a:t>
              </a:r>
              <a:r>
                <a:rPr lang="en-US" sz="2800" dirty="0">
                  <a:latin typeface="Cambria" panose="02040503050406030204" pitchFamily="18" charset="0"/>
                  <a:ea typeface="SimSun" panose="02010600030101010101" pitchFamily="2" charset="-122"/>
                  <a:cs typeface="Times New Roman (Body CS)"/>
                </a:rPr>
                <a:t> with the rest of us </a:t>
              </a:r>
              <a:r>
                <a:rPr lang="en-US" sz="2800" dirty="0">
                  <a:latin typeface="Cambria" panose="02040503050406030204" pitchFamily="18" charset="0"/>
                  <a:ea typeface="SimSun" panose="02010600030101010101" pitchFamily="2" charset="-122"/>
                  <a:cs typeface="Times New Roman (Body CS)"/>
                  <a:sym typeface="Wingdings" pitchFamily="2" charset="2"/>
                </a:rPr>
                <a:t></a:t>
              </a:r>
              <a:endParaRPr lang="en-SG" sz="2800" dirty="0"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A615089-CC33-1743-B848-0208C8CCF74D}"/>
              </a:ext>
            </a:extLst>
          </p:cNvPr>
          <p:cNvSpPr/>
          <p:nvPr/>
        </p:nvSpPr>
        <p:spPr>
          <a:xfrm>
            <a:off x="1708971" y="1397010"/>
            <a:ext cx="3396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~~~~~~~~~~~~~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16C365-884F-6443-9FA0-5FB8BBF03332}"/>
              </a:ext>
            </a:extLst>
          </p:cNvPr>
          <p:cNvSpPr/>
          <p:nvPr/>
        </p:nvSpPr>
        <p:spPr>
          <a:xfrm>
            <a:off x="10149841" y="2679997"/>
            <a:ext cx="1166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====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3B07C0-3795-6149-BD5D-23BDBBB29038}"/>
              </a:ext>
            </a:extLst>
          </p:cNvPr>
          <p:cNvSpPr/>
          <p:nvPr/>
        </p:nvSpPr>
        <p:spPr>
          <a:xfrm>
            <a:off x="853440" y="3349807"/>
            <a:ext cx="2316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==========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EE718E-74EC-BA42-8876-89FC4C84DA5A}"/>
              </a:ext>
            </a:extLst>
          </p:cNvPr>
          <p:cNvSpPr/>
          <p:nvPr/>
        </p:nvSpPr>
        <p:spPr>
          <a:xfrm>
            <a:off x="4485601" y="5320040"/>
            <a:ext cx="1096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SimSun" panose="02010600030101010101" pitchFamily="2" charset="-122"/>
                <a:cs typeface="Times New Roman (Body CS)"/>
              </a:rPr>
              <a:t>group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048CD3-2FE8-794D-938B-A7CA0B67226A}"/>
              </a:ext>
            </a:extLst>
          </p:cNvPr>
          <p:cNvSpPr/>
          <p:nvPr/>
        </p:nvSpPr>
        <p:spPr>
          <a:xfrm>
            <a:off x="3265446" y="3368040"/>
            <a:ext cx="7920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====================================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6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95DFB1-2C4F-D642-8DAC-1248E348A874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Basic Components of Communication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81D3BFA9-6894-334D-BD4C-7BC60013E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57" y="1675227"/>
            <a:ext cx="10043886" cy="43941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17BAAF4-9E4C-064A-93D8-1085F7F7AE3E}"/>
              </a:ext>
            </a:extLst>
          </p:cNvPr>
          <p:cNvSpPr/>
          <p:nvPr/>
        </p:nvSpPr>
        <p:spPr>
          <a:xfrm>
            <a:off x="0" y="643467"/>
            <a:ext cx="12192000" cy="7448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</a:rPr>
              <a:t>Where Does Meaning Reside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?</a:t>
            </a:r>
            <a:endParaRPr lang="en-US" sz="32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F84FAB-4FF7-2940-9B7F-7CAE55C256D1}"/>
              </a:ext>
            </a:extLst>
          </p:cNvPr>
          <p:cNvSpPr/>
          <p:nvPr/>
        </p:nvSpPr>
        <p:spPr>
          <a:xfrm>
            <a:off x="4543425" y="1485899"/>
            <a:ext cx="3028950" cy="3486150"/>
          </a:xfrm>
          <a:prstGeom prst="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54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95DFB1-2C4F-D642-8DAC-1248E348A874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Basic Components of Communication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81D3BFA9-6894-334D-BD4C-7BC60013E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57" y="1675227"/>
            <a:ext cx="10043886" cy="43941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17BAAF4-9E4C-064A-93D8-1085F7F7AE3E}"/>
              </a:ext>
            </a:extLst>
          </p:cNvPr>
          <p:cNvSpPr/>
          <p:nvPr/>
        </p:nvSpPr>
        <p:spPr>
          <a:xfrm>
            <a:off x="0" y="643467"/>
            <a:ext cx="12192000" cy="7448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</a:rPr>
              <a:t>Where Does Meaning Reside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?</a:t>
            </a:r>
            <a:endParaRPr lang="en-US" sz="32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F84FAB-4FF7-2940-9B7F-7CAE55C256D1}"/>
              </a:ext>
            </a:extLst>
          </p:cNvPr>
          <p:cNvSpPr/>
          <p:nvPr/>
        </p:nvSpPr>
        <p:spPr>
          <a:xfrm>
            <a:off x="8017553" y="1514473"/>
            <a:ext cx="3028950" cy="4700059"/>
          </a:xfrm>
          <a:prstGeom prst="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3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clouds&#10;&#10;Description automatically generated with low confidence">
            <a:extLst>
              <a:ext uri="{FF2B5EF4-FFF2-40B4-BE49-F238E27FC236}">
                <a16:creationId xmlns:a16="http://schemas.microsoft.com/office/drawing/2014/main" id="{79777CA0-EB64-3C4E-828C-CB93D517A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4840" y="0"/>
            <a:ext cx="12955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2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95DFB1-2C4F-D642-8DAC-1248E348A874}"/>
              </a:ext>
            </a:extLst>
          </p:cNvPr>
          <p:cNvSpPr txBox="1"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Basic Components of Communication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81D3BFA9-6894-334D-BD4C-7BC60013E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57" y="1675227"/>
            <a:ext cx="10043886" cy="43941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17BAAF4-9E4C-064A-93D8-1085F7F7AE3E}"/>
              </a:ext>
            </a:extLst>
          </p:cNvPr>
          <p:cNvSpPr/>
          <p:nvPr/>
        </p:nvSpPr>
        <p:spPr>
          <a:xfrm>
            <a:off x="0" y="643467"/>
            <a:ext cx="12192000" cy="7448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</a:rPr>
              <a:t>Where Does Meaning Reside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?</a:t>
            </a:r>
            <a:endParaRPr lang="en-US" sz="3200" b="1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F84FAB-4FF7-2940-9B7F-7CAE55C256D1}"/>
              </a:ext>
            </a:extLst>
          </p:cNvPr>
          <p:cNvSpPr/>
          <p:nvPr/>
        </p:nvSpPr>
        <p:spPr>
          <a:xfrm>
            <a:off x="1074057" y="1506189"/>
            <a:ext cx="3028950" cy="4700059"/>
          </a:xfrm>
          <a:prstGeom prst="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85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5" presetClass="emph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E357-54F3-9E41-AE1A-69947AD8B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3" y="0"/>
            <a:ext cx="10515600" cy="8826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Clarifying The Terms We 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CB421B-9812-7244-AB44-216137A206B1}"/>
              </a:ext>
            </a:extLst>
          </p:cNvPr>
          <p:cNvSpPr txBox="1"/>
          <p:nvPr/>
        </p:nvSpPr>
        <p:spPr>
          <a:xfrm>
            <a:off x="228600" y="882650"/>
            <a:ext cx="227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Meaning</a:t>
            </a:r>
          </a:p>
        </p:txBody>
      </p:sp>
      <p:pic>
        <p:nvPicPr>
          <p:cNvPr id="6" name="Picture 5" descr="A close - up of a stethoscope&#10;&#10;Description automatically generated">
            <a:extLst>
              <a:ext uri="{FF2B5EF4-FFF2-40B4-BE49-F238E27FC236}">
                <a16:creationId xmlns:a16="http://schemas.microsoft.com/office/drawing/2014/main" id="{49B3C0D4-942B-B345-9113-069F3C614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238" y="1171575"/>
            <a:ext cx="1792556" cy="23256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2A7F32-31CA-6242-AE19-BBE3724D9520}"/>
              </a:ext>
            </a:extLst>
          </p:cNvPr>
          <p:cNvSpPr txBox="1"/>
          <p:nvPr/>
        </p:nvSpPr>
        <p:spPr>
          <a:xfrm>
            <a:off x="5258768" y="1363668"/>
            <a:ext cx="59664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Cambria" panose="02040503050406030204" pitchFamily="18" charset="0"/>
              </a:rPr>
              <a:t>The meaning of a text is the principle that an author consciously willed to convey by the words (shareable symbols) used</a:t>
            </a:r>
          </a:p>
        </p:txBody>
      </p:sp>
    </p:spTree>
    <p:extLst>
      <p:ext uri="{BB962C8B-B14F-4D97-AF65-F5344CB8AC3E}">
        <p14:creationId xmlns:p14="http://schemas.microsoft.com/office/powerpoint/2010/main" val="417269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E357-54F3-9E41-AE1A-69947AD8B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3" y="0"/>
            <a:ext cx="10515600" cy="8826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 Clarifying The Terms We 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CB421B-9812-7244-AB44-216137A206B1}"/>
              </a:ext>
            </a:extLst>
          </p:cNvPr>
          <p:cNvSpPr txBox="1"/>
          <p:nvPr/>
        </p:nvSpPr>
        <p:spPr>
          <a:xfrm>
            <a:off x="228600" y="882650"/>
            <a:ext cx="227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Meaning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2A7F32-31CA-6242-AE19-BBE3724D9520}"/>
              </a:ext>
            </a:extLst>
          </p:cNvPr>
          <p:cNvSpPr txBox="1"/>
          <p:nvPr/>
        </p:nvSpPr>
        <p:spPr>
          <a:xfrm>
            <a:off x="7772400" y="1856362"/>
            <a:ext cx="37576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Cambria" panose="02040503050406030204" pitchFamily="18" charset="0"/>
              </a:rPr>
              <a:t>Implications are those inferences in a text of which an author may or may not have been aware but that nevertheless legitimately fall within the principle he willed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E48EF4-C738-D546-AE38-9A56D27D65F0}"/>
              </a:ext>
            </a:extLst>
          </p:cNvPr>
          <p:cNvSpPr txBox="1"/>
          <p:nvPr/>
        </p:nvSpPr>
        <p:spPr>
          <a:xfrm>
            <a:off x="228600" y="1363668"/>
            <a:ext cx="3021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Implications</a:t>
            </a:r>
          </a:p>
        </p:txBody>
      </p:sp>
      <p:pic>
        <p:nvPicPr>
          <p:cNvPr id="5" name="Picture 4" descr="A picture containing text, crossword puzzle&#10;&#10;Description automatically generated">
            <a:extLst>
              <a:ext uri="{FF2B5EF4-FFF2-40B4-BE49-F238E27FC236}">
                <a16:creationId xmlns:a16="http://schemas.microsoft.com/office/drawing/2014/main" id="{50814A0C-15E8-DC46-82ED-AC51F98CB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2079534"/>
            <a:ext cx="6484051" cy="341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2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E357-54F3-9E41-AE1A-69947AD8B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3" y="0"/>
            <a:ext cx="10515600" cy="8826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</a:rPr>
              <a:t> Clarifying The Terms We 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CB421B-9812-7244-AB44-216137A206B1}"/>
              </a:ext>
            </a:extLst>
          </p:cNvPr>
          <p:cNvSpPr txBox="1"/>
          <p:nvPr/>
        </p:nvSpPr>
        <p:spPr>
          <a:xfrm>
            <a:off x="228600" y="882650"/>
            <a:ext cx="227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Meaning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2A7F32-31CA-6242-AE19-BBE3724D9520}"/>
              </a:ext>
            </a:extLst>
          </p:cNvPr>
          <p:cNvSpPr txBox="1"/>
          <p:nvPr/>
        </p:nvSpPr>
        <p:spPr>
          <a:xfrm>
            <a:off x="7772400" y="1856362"/>
            <a:ext cx="37576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Cambria" panose="02040503050406030204" pitchFamily="18" charset="0"/>
              </a:rPr>
              <a:t>Implications are those inferences in a text of which an author may or may not have been aware but that nevertheless legitimately fall within the principle he willed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E48EF4-C738-D546-AE38-9A56D27D65F0}"/>
              </a:ext>
            </a:extLst>
          </p:cNvPr>
          <p:cNvSpPr txBox="1"/>
          <p:nvPr/>
        </p:nvSpPr>
        <p:spPr>
          <a:xfrm>
            <a:off x="228600" y="1363668"/>
            <a:ext cx="3021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</a:rPr>
              <a:t>Implications</a:t>
            </a:r>
          </a:p>
        </p:txBody>
      </p:sp>
      <p:pic>
        <p:nvPicPr>
          <p:cNvPr id="5" name="Picture 4" descr="A picture containing text, crossword puzzle&#10;&#10;Description automatically generated">
            <a:extLst>
              <a:ext uri="{FF2B5EF4-FFF2-40B4-BE49-F238E27FC236}">
                <a16:creationId xmlns:a16="http://schemas.microsoft.com/office/drawing/2014/main" id="{50814A0C-15E8-DC46-82ED-AC51F98CB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2079534"/>
            <a:ext cx="6484051" cy="3414798"/>
          </a:xfrm>
          <a:prstGeom prst="rect">
            <a:avLst/>
          </a:prstGeom>
        </p:spPr>
      </p:pic>
      <p:pic>
        <p:nvPicPr>
          <p:cNvPr id="9" name="Picture 8" descr="Chart, diagram&#10;&#10;Description automatically generated">
            <a:extLst>
              <a:ext uri="{FF2B5EF4-FFF2-40B4-BE49-F238E27FC236}">
                <a16:creationId xmlns:a16="http://schemas.microsoft.com/office/drawing/2014/main" id="{CE68BD5C-713C-5043-81A2-B5E3B57DE57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" y="2079534"/>
            <a:ext cx="6788851" cy="419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6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670</Words>
  <Application>Microsoft Macintosh PowerPoint</Application>
  <PresentationFormat>Widescreen</PresentationFormat>
  <Paragraphs>154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Wingdings</vt:lpstr>
      <vt:lpstr>Office Theme</vt:lpstr>
      <vt:lpstr>Shalom  School Of Theology (SSOT)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Clarifying The Terms We Use</vt:lpstr>
      <vt:lpstr> Clarifying The Terms We Use</vt:lpstr>
      <vt:lpstr> Clarifying The Terms We Use</vt:lpstr>
      <vt:lpstr>Clarifying The Terms We Use</vt:lpstr>
      <vt:lpstr>Clarifying The Terms We Use</vt:lpstr>
      <vt:lpstr>Clarifying The Terms We Use</vt:lpstr>
      <vt:lpstr>Clarifying The Terms We Use</vt:lpstr>
      <vt:lpstr>Clarifying The Terms We Use</vt:lpstr>
      <vt:lpstr>Old Testament Outline</vt:lpstr>
      <vt:lpstr>Grappling With Old Testament Narratives</vt:lpstr>
      <vt:lpstr>Grappling With Old Testament Narratives</vt:lpstr>
      <vt:lpstr>Grappling With Old Testament Narratives</vt:lpstr>
      <vt:lpstr>Grappling With Old Testament Narratives</vt:lpstr>
      <vt:lpstr>Grappling With Old Testament Narratives</vt:lpstr>
      <vt:lpstr>Grappling With Old Testament Narratives</vt:lpstr>
      <vt:lpstr>Grappling With Old Testament Narratives</vt:lpstr>
      <vt:lpstr>Grappling With Old Testament Narratives</vt:lpstr>
      <vt:lpstr>Grappling With Old Testament Narratives</vt:lpstr>
      <vt:lpstr>Grappling With Old Testament Narratives</vt:lpstr>
      <vt:lpstr>Grappling With Old Testament Narratives</vt:lpstr>
      <vt:lpstr>Grappling With Old Testament Narratives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 Yi WEI</dc:creator>
  <cp:lastModifiedBy>En Yi WEI</cp:lastModifiedBy>
  <cp:revision>20</cp:revision>
  <dcterms:created xsi:type="dcterms:W3CDTF">2021-01-22T12:59:29Z</dcterms:created>
  <dcterms:modified xsi:type="dcterms:W3CDTF">2021-03-05T09:15:18Z</dcterms:modified>
</cp:coreProperties>
</file>